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32"/>
  </p:notesMasterIdLst>
  <p:sldIdLst>
    <p:sldId id="297" r:id="rId2"/>
    <p:sldId id="288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75" r:id="rId13"/>
    <p:sldId id="307" r:id="rId14"/>
    <p:sldId id="259" r:id="rId15"/>
    <p:sldId id="261" r:id="rId16"/>
    <p:sldId id="262" r:id="rId17"/>
    <p:sldId id="263" r:id="rId18"/>
    <p:sldId id="264" r:id="rId19"/>
    <p:sldId id="283" r:id="rId20"/>
    <p:sldId id="271" r:id="rId21"/>
    <p:sldId id="267" r:id="rId22"/>
    <p:sldId id="270" r:id="rId23"/>
    <p:sldId id="272" r:id="rId24"/>
    <p:sldId id="293" r:id="rId25"/>
    <p:sldId id="287" r:id="rId26"/>
    <p:sldId id="296" r:id="rId27"/>
    <p:sldId id="274" r:id="rId28"/>
    <p:sldId id="277" r:id="rId29"/>
    <p:sldId id="290" r:id="rId30"/>
    <p:sldId id="289" r:id="rId31"/>
  </p:sldIdLst>
  <p:sldSz cx="9145588" cy="5943600"/>
  <p:notesSz cx="10693400" cy="7556500"/>
  <p:embeddedFontLst>
    <p:embeddedFont>
      <p:font typeface="Calibri Light" pitchFamily="34" charset="0"/>
      <p:regular r:id="rId33"/>
      <p: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Montserrat" charset="-52"/>
      <p:regular r:id="rId39"/>
      <p:bold r:id="rId40"/>
      <p:italic r:id="rId41"/>
      <p:boldItalic r:id="rId42"/>
    </p:embeddedFont>
    <p:embeddedFont>
      <p:font typeface="Montserrat Medium" charset="-52"/>
      <p:regular r:id="rId43"/>
      <p:bold r:id="rId44"/>
      <p:italic r:id="rId45"/>
      <p:boldItalic r:id="rId4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72">
          <p15:clr>
            <a:srgbClr val="A4A3A4"/>
          </p15:clr>
        </p15:guide>
        <p15:guide id="2" pos="2881">
          <p15:clr>
            <a:srgbClr val="A4A3A4"/>
          </p15:clr>
        </p15:guide>
        <p15:guide id="3" orient="horz" pos="1544">
          <p15:clr>
            <a:srgbClr val="A4A3A4"/>
          </p15:clr>
        </p15:guide>
        <p15:guide id="4" pos="45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QEhimXFF9RLRbCGI4nvsbbTfy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206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43"/>
  </p:normalViewPr>
  <p:slideViewPr>
    <p:cSldViewPr snapToGrid="0">
      <p:cViewPr varScale="1">
        <p:scale>
          <a:sx n="79" d="100"/>
          <a:sy n="79" d="100"/>
        </p:scale>
        <p:origin x="-1116" y="-78"/>
      </p:cViewPr>
      <p:guideLst>
        <p:guide orient="horz" pos="1872"/>
        <p:guide orient="horz" pos="1544"/>
        <p:guide pos="2881"/>
        <p:guide pos="4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633913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057900" y="0"/>
            <a:ext cx="4632325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177088"/>
            <a:ext cx="4633913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210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e3302644f_0_270:notes"/>
          <p:cNvSpPr txBox="1">
            <a:spLocks noGrp="1"/>
          </p:cNvSpPr>
          <p:nvPr>
            <p:ph type="body" idx="1"/>
          </p:nvPr>
        </p:nvSpPr>
        <p:spPr>
          <a:xfrm>
            <a:off x="1069340" y="3636566"/>
            <a:ext cx="8554800" cy="29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1e3302644f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e3302644f_0_449:notes"/>
          <p:cNvSpPr txBox="1">
            <a:spLocks noGrp="1"/>
          </p:cNvSpPr>
          <p:nvPr>
            <p:ph type="body" idx="1"/>
          </p:nvPr>
        </p:nvSpPr>
        <p:spPr>
          <a:xfrm>
            <a:off x="1069340" y="3636566"/>
            <a:ext cx="8554800" cy="29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11e3302644f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e3302644f_0_617:notes"/>
          <p:cNvSpPr txBox="1">
            <a:spLocks noGrp="1"/>
          </p:cNvSpPr>
          <p:nvPr>
            <p:ph type="body" idx="1"/>
          </p:nvPr>
        </p:nvSpPr>
        <p:spPr>
          <a:xfrm>
            <a:off x="1069340" y="3636566"/>
            <a:ext cx="8554800" cy="29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11e3302644f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7db666670_0_7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600" cy="2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117db66667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073533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e3302644f_0_785:notes"/>
          <p:cNvSpPr txBox="1">
            <a:spLocks noGrp="1"/>
          </p:cNvSpPr>
          <p:nvPr>
            <p:ph type="body" idx="1"/>
          </p:nvPr>
        </p:nvSpPr>
        <p:spPr>
          <a:xfrm>
            <a:off x="1069340" y="3636566"/>
            <a:ext cx="8554800" cy="29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11e3302644f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9403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e3302644f_0_171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600" cy="2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1e3302644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e3302644f_0_353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600" cy="2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11e3302644f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944563"/>
            <a:ext cx="3924300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199" y="972715"/>
            <a:ext cx="6859191" cy="2069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199" y="3121766"/>
            <a:ext cx="6859191" cy="143499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35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02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95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4812" y="316442"/>
            <a:ext cx="1972017" cy="50369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759" y="316442"/>
            <a:ext cx="5801732" cy="50369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36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3109500" y="5527549"/>
            <a:ext cx="29265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457280" y="5527549"/>
            <a:ext cx="210348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sldNum" idx="12"/>
          </p:nvPr>
        </p:nvSpPr>
        <p:spPr>
          <a:xfrm>
            <a:off x="6584823" y="5527549"/>
            <a:ext cx="210348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7846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46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96" y="1481773"/>
            <a:ext cx="7888070" cy="2472372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996" y="3977535"/>
            <a:ext cx="7888070" cy="130016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14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759" y="1582208"/>
            <a:ext cx="3886875" cy="3771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954" y="1582208"/>
            <a:ext cx="3886875" cy="3771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36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50" y="316442"/>
            <a:ext cx="7888070" cy="11488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951" y="1457008"/>
            <a:ext cx="3869012" cy="714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51" y="2171065"/>
            <a:ext cx="3869012" cy="31933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954" y="1457008"/>
            <a:ext cx="3888066" cy="714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954" y="2171065"/>
            <a:ext cx="3888066" cy="31933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05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31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9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51" y="396240"/>
            <a:ext cx="2949690" cy="1386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66" y="855769"/>
            <a:ext cx="4629954" cy="422380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51" y="1783080"/>
            <a:ext cx="2949690" cy="3303376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46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51" y="396240"/>
            <a:ext cx="2949690" cy="1386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66" y="855769"/>
            <a:ext cx="4629954" cy="4223808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51" y="1783080"/>
            <a:ext cx="2949690" cy="3303376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9909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759" y="316442"/>
            <a:ext cx="7888070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759" y="1582208"/>
            <a:ext cx="7888070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759" y="5508837"/>
            <a:ext cx="2057757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9476" y="5508837"/>
            <a:ext cx="3086636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9072" y="5508837"/>
            <a:ext cx="2057757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9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20" y="1419727"/>
            <a:ext cx="8231029" cy="2947738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</a:rPr>
              <a:t>Использование </a:t>
            </a:r>
            <a:r>
              <a:rPr lang="en-US" sz="3800" b="1" dirty="0" smtClean="0">
                <a:solidFill>
                  <a:schemeClr val="bg1"/>
                </a:solidFill>
              </a:rPr>
              <a:t>IT</a:t>
            </a:r>
            <a:r>
              <a:rPr lang="ru-RU" sz="3800" b="1" dirty="0" smtClean="0">
                <a:solidFill>
                  <a:schemeClr val="bg1"/>
                </a:solidFill>
              </a:rPr>
              <a:t> – решений для масштабирования и увеличения прибыли МСП </a:t>
            </a:r>
            <a:r>
              <a:rPr lang="ru-RU" sz="3800" b="1" dirty="0" smtClean="0">
                <a:solidFill>
                  <a:schemeClr val="bg1"/>
                </a:solidFill>
              </a:rPr>
              <a:t>в сфере </a:t>
            </a:r>
            <a:r>
              <a:rPr lang="ru-RU" sz="3800" b="1" dirty="0" smtClean="0">
                <a:solidFill>
                  <a:schemeClr val="bg1"/>
                </a:solidFill>
              </a:rPr>
              <a:t>товаров и услуг</a:t>
            </a:r>
            <a:r>
              <a:rPr lang="ru-RU" sz="3800" b="1" dirty="0" smtClean="0">
                <a:solidFill>
                  <a:schemeClr val="bg1"/>
                </a:solidFill>
              </a:rPr>
              <a:t/>
            </a:r>
            <a:br>
              <a:rPr lang="ru-RU" sz="3800" b="1" dirty="0" smtClean="0">
                <a:solidFill>
                  <a:schemeClr val="bg1"/>
                </a:solidFill>
              </a:rPr>
            </a:br>
            <a:r>
              <a:rPr lang="ru-RU" sz="3800" b="1" dirty="0" smtClean="0">
                <a:solidFill>
                  <a:schemeClr val="bg1"/>
                </a:solidFill>
              </a:rPr>
              <a:t/>
            </a:r>
            <a:br>
              <a:rPr lang="ru-RU" sz="3800" b="1" dirty="0" smtClean="0">
                <a:solidFill>
                  <a:schemeClr val="bg1"/>
                </a:solidFill>
              </a:rPr>
            </a:br>
            <a:endParaRPr lang="ru-RU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62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666" y="1848475"/>
            <a:ext cx="8231029" cy="18722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 чего начинается 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маркетинг?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акой инструмент первый?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6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38019"/>
            <a:ext cx="8231029" cy="7525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Структура системного маркетинга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120" y="999168"/>
            <a:ext cx="83839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Клиентская база (</a:t>
            </a:r>
            <a:r>
              <a:rPr lang="en-US" dirty="0" smtClean="0">
                <a:solidFill>
                  <a:schemeClr val="bg1"/>
                </a:solidFill>
              </a:rPr>
              <a:t>CRM</a:t>
            </a:r>
            <a:r>
              <a:rPr lang="ru-RU" dirty="0" smtClean="0">
                <a:solidFill>
                  <a:schemeClr val="bg1"/>
                </a:solidFill>
              </a:rPr>
              <a:t>). Статистика, аналитика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Программы лояльности и другие способы наполнения базы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Инструменты общения с клиентами (например </a:t>
            </a:r>
            <a:r>
              <a:rPr lang="en-US" dirty="0" smtClean="0">
                <a:solidFill>
                  <a:schemeClr val="bg1"/>
                </a:solidFill>
              </a:rPr>
              <a:t>push</a:t>
            </a:r>
            <a:r>
              <a:rPr lang="ru-RU" dirty="0" smtClean="0">
                <a:solidFill>
                  <a:schemeClr val="bg1"/>
                </a:solidFill>
              </a:rPr>
              <a:t>-уведомления)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Инструменты привлечения клиентов (соц.сети, рекомендации, кросс-маркетинг)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 Автоматизация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091" y="2664673"/>
            <a:ext cx="5430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ВНИМАНИЕ! </a:t>
            </a:r>
            <a:r>
              <a:rPr lang="ru-RU" dirty="0" smtClean="0">
                <a:solidFill>
                  <a:schemeClr val="bg1"/>
                </a:solidFill>
              </a:rPr>
              <a:t>Внедрять  последовательно, с 1 пункта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9" y="3387998"/>
            <a:ext cx="571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Дом маркетинга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Стройте правильно!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2211157"/>
              </p:ext>
            </p:extLst>
          </p:nvPr>
        </p:nvGraphicFramePr>
        <p:xfrm>
          <a:off x="6228281" y="3191658"/>
          <a:ext cx="2643665" cy="23244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43665"/>
              </a:tblGrid>
              <a:tr h="2575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?</a:t>
                      </a:r>
                    </a:p>
                  </a:txBody>
                  <a:tcPr marL="91456" marR="91456" marT="39624" marB="39624"/>
                </a:tc>
              </a:tr>
              <a:tr h="409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Автоматизация</a:t>
                      </a:r>
                    </a:p>
                  </a:txBody>
                  <a:tcPr marL="91456" marR="91456" marT="39624" marB="39624"/>
                </a:tc>
              </a:tr>
              <a:tr h="409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Привлечение</a:t>
                      </a:r>
                    </a:p>
                  </a:txBody>
                  <a:tcPr marL="91456" marR="91456" marT="39624" marB="39624"/>
                </a:tc>
              </a:tr>
              <a:tr h="409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Общение</a:t>
                      </a:r>
                    </a:p>
                  </a:txBody>
                  <a:tcPr marL="91456" marR="91456" marT="39624" marB="39624"/>
                </a:tc>
              </a:tr>
              <a:tr h="424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Программа лояльности</a:t>
                      </a:r>
                    </a:p>
                  </a:txBody>
                  <a:tcPr marL="91456" marR="91456" marT="39624" marB="39624"/>
                </a:tc>
              </a:tr>
              <a:tr h="4094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CRM</a:t>
                      </a:r>
                      <a:r>
                        <a:rPr lang="ru-RU" sz="1200" dirty="0" smtClean="0"/>
                        <a:t>. Клиентская база</a:t>
                      </a:r>
                      <a:endParaRPr lang="ru-RU" sz="1200" dirty="0"/>
                    </a:p>
                  </a:txBody>
                  <a:tcPr marL="91456" marR="91456" marT="39624" marB="39624"/>
                </a:tc>
              </a:tr>
            </a:tbl>
          </a:graphicData>
        </a:graphic>
      </p:graphicFrame>
      <p:pic>
        <p:nvPicPr>
          <p:cNvPr id="7" name="Picture 2" descr="https://static.tildacdn.com/tild3863-3231-4264-b535-343338616639/_.png"/>
          <p:cNvPicPr>
            <a:picLocks noChangeAspect="1" noChangeArrowheads="1"/>
          </p:cNvPicPr>
          <p:nvPr/>
        </p:nvPicPr>
        <p:blipFill rotWithShape="1">
          <a:blip r:embed="rId3" cstate="print"/>
          <a:srcRect b="27273"/>
          <a:stretch/>
        </p:blipFill>
        <p:spPr bwMode="auto">
          <a:xfrm>
            <a:off x="6216152" y="2664673"/>
            <a:ext cx="2667923" cy="4953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786" y="501492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Фундамент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00732" y="5448317"/>
            <a:ext cx="3429620" cy="1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718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5B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"/>
          <p:cNvSpPr txBox="1"/>
          <p:nvPr/>
        </p:nvSpPr>
        <p:spPr>
          <a:xfrm>
            <a:off x="0" y="321518"/>
            <a:ext cx="899571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UDS</a:t>
            </a:r>
            <a:r>
              <a:rPr lang="ru-RU" sz="2400" b="1" i="0" u="none" strike="noStrike" cap="none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 мобильное приложение </a:t>
            </a:r>
            <a:r>
              <a:rPr lang="en-US" sz="2400" b="1" i="0" u="none" strike="noStrike" cap="none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b="1" i="0" u="none" strike="noStrike" cap="none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для бизнеса </a:t>
            </a:r>
            <a:endParaRPr lang="ru-RU" sz="2400" b="1" i="0" u="none" strike="noStrike" cap="none" dirty="0" smtClean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комплекс 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инструментов по </a:t>
            </a:r>
            <a:r>
              <a:rPr lang="ru-RU" sz="24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работе с клиентами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увеличения прибыли</a:t>
            </a:r>
            <a:endParaRPr sz="24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5"/>
          <p:cNvSpPr/>
          <p:nvPr/>
        </p:nvSpPr>
        <p:spPr>
          <a:xfrm>
            <a:off x="1107450" y="2033711"/>
            <a:ext cx="7630200" cy="33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2"/>
              <a:buFont typeface="Arial"/>
              <a:buNone/>
            </a:pPr>
            <a: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Мобильное </a:t>
            </a:r>
            <a:r>
              <a:rPr lang="ru-RU" sz="2052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 разработка</a:t>
            </a:r>
            <a: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лояльности</a:t>
            </a:r>
            <a:b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Интернет-магазин (в мобильном приложении и </a:t>
            </a:r>
            <a:r>
              <a:rPr lang="ru-RU" sz="2052" b="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web</a:t>
            </a:r>
            <a: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b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Оценки за обслуживание (отзывы)</a:t>
            </a:r>
            <a:b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Новости, акции и push-уведомления</a:t>
            </a:r>
            <a:b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CRM: управление и аналитика</a:t>
            </a:r>
            <a:b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52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Платформа для кросс-маркетинга</a:t>
            </a:r>
            <a:endParaRPr sz="2052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" name="Google Shape;3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220" y="2135131"/>
            <a:ext cx="246236" cy="24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220" y="2591226"/>
            <a:ext cx="246236" cy="24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220" y="3047334"/>
            <a:ext cx="246236" cy="24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61221" y="3471454"/>
            <a:ext cx="246236" cy="24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1220" y="3959537"/>
            <a:ext cx="246236" cy="24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1220" y="4425969"/>
            <a:ext cx="246236" cy="24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220" y="4871729"/>
            <a:ext cx="246237" cy="24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1588" y="948345"/>
            <a:ext cx="7888070" cy="8953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Механизм работы платформы </a:t>
            </a:r>
            <a:r>
              <a:rPr lang="en-US" b="1" dirty="0" smtClean="0">
                <a:solidFill>
                  <a:schemeClr val="bg1"/>
                </a:solidFill>
              </a:rPr>
              <a:t>UDS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7728" y="2597358"/>
            <a:ext cx="1463134" cy="11775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Клиент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1358" y="2789902"/>
            <a:ext cx="914559" cy="792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44815" y="2449925"/>
            <a:ext cx="2160615" cy="14724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Компания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en-US" dirty="0" smtClean="0">
                <a:solidFill>
                  <a:schemeClr val="tx1"/>
                </a:solidFill>
              </a:rPr>
              <a:t>RM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Битрикс</a:t>
            </a:r>
            <a:r>
              <a:rPr lang="ru-RU" dirty="0" smtClean="0">
                <a:solidFill>
                  <a:schemeClr val="tx1"/>
                </a:solidFill>
              </a:rPr>
              <a:t> 24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КИНТ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 С</a:t>
            </a:r>
          </a:p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>
            <a:stCxn id="4" idx="6"/>
            <a:endCxn id="5" idx="2"/>
          </p:cNvCxnSpPr>
          <p:nvPr/>
        </p:nvCxnSpPr>
        <p:spPr>
          <a:xfrm>
            <a:off x="2290862" y="3186142"/>
            <a:ext cx="690496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6"/>
            <a:endCxn id="6" idx="2"/>
          </p:cNvCxnSpPr>
          <p:nvPr/>
        </p:nvCxnSpPr>
        <p:spPr>
          <a:xfrm>
            <a:off x="3895916" y="3186142"/>
            <a:ext cx="748898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841439" y="3177887"/>
            <a:ext cx="576164" cy="8255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805429" y="3408649"/>
            <a:ext cx="648185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7" name="Прямая со стрелкой 7176"/>
          <p:cNvCxnSpPr/>
          <p:nvPr/>
        </p:nvCxnSpPr>
        <p:spPr>
          <a:xfrm>
            <a:off x="2181263" y="3521217"/>
            <a:ext cx="735060" cy="69872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3" name="Прямая со стрелкой 7182"/>
          <p:cNvCxnSpPr/>
          <p:nvPr/>
        </p:nvCxnSpPr>
        <p:spPr>
          <a:xfrm>
            <a:off x="1691974" y="3774926"/>
            <a:ext cx="144041" cy="69464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5" name="Прямая со стрелкой 7184"/>
          <p:cNvCxnSpPr>
            <a:stCxn id="4" idx="3"/>
          </p:cNvCxnSpPr>
          <p:nvPr/>
        </p:nvCxnSpPr>
        <p:spPr>
          <a:xfrm flipH="1">
            <a:off x="827728" y="3602475"/>
            <a:ext cx="214271" cy="296559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7" name="Прямая со стрелкой 7186"/>
          <p:cNvCxnSpPr/>
          <p:nvPr/>
        </p:nvCxnSpPr>
        <p:spPr>
          <a:xfrm flipV="1">
            <a:off x="3438637" y="3602475"/>
            <a:ext cx="0" cy="55505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9" name="Прямая со стрелкой 7188"/>
          <p:cNvCxnSpPr>
            <a:endCxn id="5" idx="3"/>
          </p:cNvCxnSpPr>
          <p:nvPr/>
        </p:nvCxnSpPr>
        <p:spPr>
          <a:xfrm flipV="1">
            <a:off x="2181263" y="3466327"/>
            <a:ext cx="934029" cy="100324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1" name="Прямая со стрелкой 7190"/>
          <p:cNvCxnSpPr/>
          <p:nvPr/>
        </p:nvCxnSpPr>
        <p:spPr>
          <a:xfrm flipV="1">
            <a:off x="1428700" y="3346242"/>
            <a:ext cx="1552658" cy="87369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7453614" y="2809995"/>
            <a:ext cx="914559" cy="792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636110" y="4162310"/>
            <a:ext cx="1260010" cy="10034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Клиент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376100" y="4469567"/>
            <a:ext cx="1260010" cy="10034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Клиент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7723" y="3922360"/>
            <a:ext cx="1260010" cy="10034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Клиент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45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5B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e3302644f_0_171"/>
          <p:cNvSpPr txBox="1"/>
          <p:nvPr/>
        </p:nvSpPr>
        <p:spPr>
          <a:xfrm>
            <a:off x="296561" y="585800"/>
            <a:ext cx="8674443" cy="504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ru-RU" sz="2400" b="1" dirty="0" smtClean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 системного маркетинга</a:t>
            </a:r>
          </a:p>
          <a:p>
            <a:pPr marL="76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Внедрение системы лояльности в санатории </a:t>
            </a:r>
            <a:r>
              <a:rPr lang="ru-RU" sz="2400" u="sng" dirty="0" smtClean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происходило последовательно </a:t>
            </a:r>
            <a:r>
              <a:rPr lang="ru-RU" sz="2400" dirty="0" smtClean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с 1-го пункта</a:t>
            </a:r>
          </a:p>
          <a:p>
            <a:pPr marL="76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endParaRPr lang="ru-RU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6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ru-RU" sz="2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1.Клиентская база. Статистика, аналитика</a:t>
            </a:r>
          </a:p>
          <a:p>
            <a:pPr marL="76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ru-RU" sz="2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2.Программа лояльности и другие способы наполнения базы</a:t>
            </a:r>
          </a:p>
          <a:p>
            <a:pPr marL="76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ru-RU" sz="2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3.Инструменты общения с клиентами (</a:t>
            </a:r>
            <a:r>
              <a:rPr lang="ru-RU" sz="200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пуш</a:t>
            </a:r>
            <a:r>
              <a:rPr lang="ru-RU" sz="2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новости, сертификаты и другие способы)</a:t>
            </a:r>
          </a:p>
          <a:p>
            <a:pPr marL="76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ru-RU" sz="2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4.Инструменты привлечения клиентов (</a:t>
            </a:r>
            <a:r>
              <a:rPr lang="ru-RU" sz="200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соц.сети</a:t>
            </a:r>
            <a:r>
              <a:rPr lang="ru-RU" sz="2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рекомендации, кросс-маркетинг и т.д.</a:t>
            </a:r>
          </a:p>
          <a:p>
            <a:pPr marL="76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ru-RU" sz="2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5.Автоматизация работы со своими и новыми клиентами</a:t>
            </a:r>
          </a:p>
          <a:p>
            <a:pPr marL="76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ru-RU" sz="2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6.Работа цифровых инструментов с партнерами в регионе</a:t>
            </a:r>
          </a:p>
          <a:p>
            <a:pPr marL="419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Char char="-"/>
            </a:pP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g11e3302644f_0_171"/>
          <p:cNvSpPr/>
          <p:nvPr/>
        </p:nvSpPr>
        <p:spPr>
          <a:xfrm>
            <a:off x="933402" y="4600556"/>
            <a:ext cx="72969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4"/>
              <a:buFont typeface="Arial"/>
              <a:buNone/>
            </a:pPr>
            <a:endParaRPr sz="2394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993" y="242900"/>
            <a:ext cx="2066925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5B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/>
        </p:nvSpPr>
        <p:spPr>
          <a:xfrm>
            <a:off x="1606378" y="304200"/>
            <a:ext cx="593124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    Увеличение прибыли в бизнесе</a:t>
            </a:r>
            <a:endParaRPr sz="2400" b="1" i="0" u="none" strike="noStrike" cap="none" dirty="0">
              <a:solidFill>
                <a:srgbClr val="FFB50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способа</a:t>
            </a:r>
            <a:endParaRPr sz="24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914" y="1378818"/>
            <a:ext cx="357446" cy="36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745" y="2375054"/>
            <a:ext cx="398615" cy="4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914" y="4331227"/>
            <a:ext cx="357446" cy="32726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/>
          <p:nvPr/>
        </p:nvSpPr>
        <p:spPr>
          <a:xfrm>
            <a:off x="1432758" y="1238518"/>
            <a:ext cx="7068689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Снижение расходов (оптимизация)</a:t>
            </a:r>
            <a:br>
              <a:rPr lang="ru-RU" sz="20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0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Увеличение доходов от текущих 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клиентов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(за счет увеличения  среднего чека)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sz="20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lang="ru-RU" sz="2000" b="0" i="0" u="none" strike="noStrike" cap="none" dirty="0" smtClean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Привлечение </a:t>
            </a:r>
            <a:r>
              <a:rPr lang="ru-RU" sz="2000" b="0" i="0" u="none" strike="noStrike" cap="none" dirty="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новых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клиентов (альтернативные 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способы – рекомендации друзей, выпуск сертификатов, </a:t>
            </a:r>
            <a:r>
              <a:rPr lang="ru-RU" sz="2000" b="0" i="0" u="none" strike="noStrike" cap="none" dirty="0" err="1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промоакций</a:t>
            </a:r>
            <a:r>
              <a:rPr lang="ru-RU" sz="200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получение новых клиентов от неконкурентных партнеров региона)</a:t>
            </a:r>
            <a:endParaRPr sz="20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5B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/>
        </p:nvSpPr>
        <p:spPr>
          <a:xfrm>
            <a:off x="655209" y="845621"/>
            <a:ext cx="469836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Снижение расходов</a:t>
            </a:r>
            <a:endParaRPr sz="2400" b="1" i="0" u="none" strike="noStrike" cap="none" dirty="0">
              <a:solidFill>
                <a:srgbClr val="FFB5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948" y="2358958"/>
            <a:ext cx="356822" cy="33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948" y="3745486"/>
            <a:ext cx="415527" cy="38396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/>
          <p:nvPr/>
        </p:nvSpPr>
        <p:spPr>
          <a:xfrm>
            <a:off x="1184983" y="2115826"/>
            <a:ext cx="3843863" cy="321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Font typeface="Arial"/>
              <a:buNone/>
            </a:pPr>
            <a:r>
              <a:rPr lang="ru-RU" sz="18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Отказаться от прямой скидки</a:t>
            </a:r>
            <a:br>
              <a:rPr lang="ru-RU" sz="18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8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</a:t>
            </a:r>
            <a:r>
              <a:rPr lang="ru-RU" sz="181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пользу программы </a:t>
            </a:r>
            <a:r>
              <a:rPr lang="ru-RU" sz="18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лояльности</a:t>
            </a:r>
            <a:br>
              <a:rPr lang="ru-RU" sz="18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81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Font typeface="Arial"/>
              <a:buNone/>
            </a:pPr>
            <a:r>
              <a:rPr lang="ru-RU" sz="18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Перейти на </a:t>
            </a:r>
            <a:r>
              <a:rPr lang="ru-RU" sz="1810" b="0" i="0" u="none" strike="noStrike" cap="none" dirty="0">
                <a:solidFill>
                  <a:srgbClr val="FFB50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гибкую бонусную</a:t>
            </a:r>
            <a:br>
              <a:rPr lang="ru-RU" sz="1810" b="0" i="0" u="none" strike="noStrike" cap="none" dirty="0">
                <a:solidFill>
                  <a:srgbClr val="FFB50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810" b="0" i="0" u="none" strike="noStrike" cap="none" dirty="0">
                <a:solidFill>
                  <a:srgbClr val="FFB50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систему</a:t>
            </a:r>
            <a:r>
              <a:rPr lang="ru-RU" sz="18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 мобильном </a:t>
            </a:r>
            <a:br>
              <a:rPr lang="ru-RU" sz="18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81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приложении </a:t>
            </a:r>
            <a:r>
              <a:rPr lang="en-US" sz="181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UDS</a:t>
            </a:r>
            <a:r>
              <a:rPr lang="ru-RU" sz="181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Снизить текущую скидку в 3 раза.</a:t>
            </a:r>
            <a:endParaRPr sz="181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976" y="598038"/>
            <a:ext cx="2555781" cy="4816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D5B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/>
        </p:nvSpPr>
        <p:spPr>
          <a:xfrm>
            <a:off x="583021" y="761400"/>
            <a:ext cx="42646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Снижение расходов</a:t>
            </a:r>
            <a:endParaRPr sz="2400" b="1" i="0" u="none" strike="noStrike" cap="none" dirty="0">
              <a:solidFill>
                <a:srgbClr val="FFB5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021" y="2088300"/>
            <a:ext cx="395174" cy="358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/>
          <p:nvPr/>
        </p:nvSpPr>
        <p:spPr>
          <a:xfrm>
            <a:off x="1003789" y="1650968"/>
            <a:ext cx="3843900" cy="234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0"/>
              <a:buFont typeface="Arial"/>
              <a:buNone/>
            </a:pPr>
            <a:endParaRPr sz="171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0"/>
              <a:buFont typeface="Arial"/>
              <a:buNone/>
            </a:pPr>
            <a: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Сократить отправку SMS </a:t>
            </a:r>
            <a:b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(или вообще отказаться)</a:t>
            </a:r>
            <a:endParaRPr sz="171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0"/>
              <a:buFont typeface="Arial"/>
              <a:buNone/>
            </a:pPr>
            <a:endParaRPr sz="171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Arial"/>
              <a:buNone/>
            </a:pPr>
            <a: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Перейти на </a:t>
            </a:r>
            <a:r>
              <a:rPr lang="ru-RU" sz="1710" b="0" i="0" u="none" strike="noStrike" cap="none" dirty="0">
                <a:solidFill>
                  <a:srgbClr val="FFB50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push-уведомления</a:t>
            </a:r>
            <a:endParaRPr sz="1710" b="0" i="0" u="none" strike="noStrike" cap="none" dirty="0">
              <a:solidFill>
                <a:srgbClr val="FFB50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0"/>
              <a:buFont typeface="Arial"/>
              <a:buNone/>
            </a:pPr>
            <a:endParaRPr sz="171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0"/>
              <a:buFont typeface="Arial"/>
              <a:buNone/>
            </a:pPr>
            <a:endParaRPr sz="1710" b="0" i="0" u="none" strike="noStrike" cap="none" dirty="0">
              <a:solidFill>
                <a:srgbClr val="FFB50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255" y="2966893"/>
            <a:ext cx="320705" cy="29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5845" y="903687"/>
            <a:ext cx="3874320" cy="437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5B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/>
        </p:nvSpPr>
        <p:spPr>
          <a:xfrm>
            <a:off x="309894" y="158186"/>
            <a:ext cx="85827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Снижение расходов</a:t>
            </a:r>
            <a:endParaRPr sz="2400" b="1" i="0" u="none" strike="noStrike" cap="none" dirty="0">
              <a:solidFill>
                <a:srgbClr val="FFB5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902411" y="666115"/>
            <a:ext cx="7755300" cy="41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Отказаться </a:t>
            </a:r>
            <a:r>
              <a:rPr lang="ru-RU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 той рекламы, где не видна </a:t>
            </a:r>
            <a:r>
              <a:rPr lang="ru-RU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статистика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824" y="666115"/>
            <a:ext cx="363698" cy="32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94" y="2069910"/>
            <a:ext cx="7919707" cy="771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95" y="1116678"/>
            <a:ext cx="7919706" cy="953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94" y="2840982"/>
            <a:ext cx="7919707" cy="904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94" y="3729984"/>
            <a:ext cx="7919707" cy="879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94" y="4609183"/>
            <a:ext cx="7919707" cy="115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5" y="210065"/>
            <a:ext cx="8771020" cy="14580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i="1" dirty="0" smtClean="0">
                <a:solidFill>
                  <a:schemeClr val="accent4"/>
                </a:solidFill>
              </a:rPr>
              <a:t>Запуск рекламной кампании  ООО «Санаторий «Уральская Венеция» с местным производителем «Маслозавод </a:t>
            </a:r>
            <a:r>
              <a:rPr lang="ru-RU" sz="2700" b="1" i="1" dirty="0" err="1" smtClean="0">
                <a:solidFill>
                  <a:schemeClr val="accent4"/>
                </a:solidFill>
              </a:rPr>
              <a:t>Нытвенский</a:t>
            </a:r>
            <a:r>
              <a:rPr lang="ru-RU" sz="2700" b="1" i="1" dirty="0" smtClean="0">
                <a:solidFill>
                  <a:schemeClr val="accent4"/>
                </a:solidFill>
              </a:rPr>
              <a:t>»</a:t>
            </a:r>
            <a:br>
              <a:rPr lang="ru-RU" sz="2700" b="1" i="1" dirty="0" smtClean="0">
                <a:solidFill>
                  <a:schemeClr val="accent4"/>
                </a:solidFill>
              </a:rPr>
            </a:br>
            <a:r>
              <a:rPr lang="ru-RU" sz="2700" b="1" i="1" dirty="0" smtClean="0">
                <a:solidFill>
                  <a:schemeClr val="accent4"/>
                </a:solidFill>
              </a:rPr>
              <a:t>на текущую дату по этому источнику трафика оцифровано более 1300 клиентов, акция еще в работе</a:t>
            </a:r>
            <a:endParaRPr lang="ru-RU" sz="2700" b="1" i="1" dirty="0"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13" y="2223225"/>
            <a:ext cx="8614082" cy="355973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076" y="2571292"/>
            <a:ext cx="2551085" cy="254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pic>
        <p:nvPicPr>
          <p:cNvPr id="79874" name="Picture 2" descr="C:\Users\Ирина\Downloads\IMG_0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385011"/>
            <a:ext cx="3088578" cy="5131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5411" y="385011"/>
            <a:ext cx="51976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ВЛАДИМИР ЕГОРОВИЧ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ТИМОФЕЕВ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Собственник,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генеральный директор-главный врач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ООО «Санаторий «Уральская Венеция»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Вице-президент  Ассоциации работников санаторно-курортных организаций Пермского края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Отличник здравоохранения Российской Федерации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79876" name="AutoShape 4" descr="https://top-fon.com/uploads/posts/2023-01/1674845730_top-fon-com-p-odnotonnii-fon-dlya-prezentatsii-powerpoin-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78" name="AutoShape 6" descr="https://top-fon.com/uploads/posts/2023-01/1674845730_top-fon-com-p-odnotonnii-fon-dlya-prezentatsii-powerpoin-2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204" y="198522"/>
            <a:ext cx="2066925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92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D5B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7" y="1186248"/>
            <a:ext cx="8384913" cy="44195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1201" y="355251"/>
            <a:ext cx="6153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Статистика: </a:t>
            </a:r>
            <a:r>
              <a:rPr lang="ru-RU" sz="2400" b="1" dirty="0">
                <a:solidFill>
                  <a:srgbClr val="FFC000"/>
                </a:solidFill>
              </a:rPr>
              <a:t>«Источник трафика: МОЛОКО »</a:t>
            </a:r>
            <a:br>
              <a:rPr lang="ru-RU" sz="2400" b="1" dirty="0">
                <a:solidFill>
                  <a:srgbClr val="FFC000"/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D5B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/>
          <p:nvPr/>
        </p:nvSpPr>
        <p:spPr>
          <a:xfrm>
            <a:off x="1208132" y="630885"/>
            <a:ext cx="4461043" cy="114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0"/>
              <a:buFont typeface="Arial"/>
              <a:buNone/>
            </a:pPr>
            <a:r>
              <a:rPr lang="ru-RU" sz="171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Увеличение </a:t>
            </a:r>
            <a: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среднего </a:t>
            </a:r>
            <a:r>
              <a:rPr lang="ru-RU" sz="171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чека     Обратная от связь клиентов</a:t>
            </a:r>
            <a:endParaRPr sz="171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5" name="Google Shape;25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930" y="770253"/>
            <a:ext cx="277017" cy="27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711" y="1376955"/>
            <a:ext cx="246236" cy="24623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6"/>
          <p:cNvSpPr txBox="1"/>
          <p:nvPr/>
        </p:nvSpPr>
        <p:spPr>
          <a:xfrm>
            <a:off x="433137" y="159821"/>
            <a:ext cx="85424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Увеличение </a:t>
            </a:r>
            <a:r>
              <a:rPr lang="ru-RU" sz="2400" b="1" i="0" u="none" strike="noStrike" cap="none" dirty="0" smtClean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дохода</a:t>
            </a:r>
            <a:r>
              <a:rPr lang="ru-RU" sz="2400" dirty="0">
                <a:ea typeface="Montserrat"/>
              </a:rPr>
              <a:t> </a:t>
            </a:r>
            <a:r>
              <a:rPr lang="ru-RU" sz="2400" b="1" i="0" u="none" strike="noStrike" cap="none" dirty="0" smtClean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от </a:t>
            </a:r>
            <a:r>
              <a:rPr lang="ru-RU" sz="2400" b="1" i="0" u="none" strike="noStrike" cap="none" dirty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текущих клиентов</a:t>
            </a:r>
            <a:endParaRPr sz="2400" b="1" i="0" u="none" strike="noStrike" cap="none" dirty="0">
              <a:solidFill>
                <a:srgbClr val="FFB5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47" y="2246837"/>
            <a:ext cx="3067423" cy="3383042"/>
          </a:xfrm>
          <a:prstGeom prst="rect">
            <a:avLst/>
          </a:prstGeom>
        </p:spPr>
      </p:pic>
      <p:pic>
        <p:nvPicPr>
          <p:cNvPr id="14" name="Google Shape;25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7466" y="858228"/>
            <a:ext cx="246236" cy="2462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152769" y="804422"/>
            <a:ext cx="3655168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171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Повышение частоты покупок</a:t>
            </a:r>
            <a:endParaRPr lang="ru-RU" sz="1710" dirty="0"/>
          </a:p>
        </p:txBody>
      </p:sp>
      <p:pic>
        <p:nvPicPr>
          <p:cNvPr id="28" name="Google Shape;28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27466" y="1331807"/>
            <a:ext cx="277017" cy="27701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5177483" y="1257633"/>
            <a:ext cx="330009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10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Рекомендации</a:t>
            </a:r>
            <a:endParaRPr lang="ru-RU" sz="171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9134" y="2259194"/>
            <a:ext cx="5176424" cy="3372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D5B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 txBox="1"/>
          <p:nvPr/>
        </p:nvSpPr>
        <p:spPr>
          <a:xfrm>
            <a:off x="655210" y="845621"/>
            <a:ext cx="45039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Привлечение новых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клиентов</a:t>
            </a:r>
            <a:endParaRPr sz="2400" b="1" i="0" u="none" strike="noStrike" cap="none" dirty="0">
              <a:solidFill>
                <a:srgbClr val="FFB5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1184982" y="2255148"/>
            <a:ext cx="4503936" cy="251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0"/>
              <a:buFont typeface="Arial"/>
              <a:buNone/>
            </a:pPr>
            <a:r>
              <a:rPr lang="ru-RU" sz="1710" b="0" i="0" u="none" strike="noStrike" cap="none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Реферальная</a:t>
            </a:r>
            <a: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система</a:t>
            </a:r>
            <a:b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71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0"/>
              <a:buFont typeface="Arial"/>
              <a:buNone/>
            </a:pPr>
            <a: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Цифровой кросс-маркетинг</a:t>
            </a:r>
            <a:b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71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0"/>
              <a:buFont typeface="Arial"/>
              <a:buNone/>
            </a:pPr>
            <a: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Увеличение репутации </a:t>
            </a:r>
            <a:b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</a:t>
            </a:r>
            <a:r>
              <a:rPr lang="ru-RU" sz="1710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картах Яндекс и других сервисах</a:t>
            </a:r>
            <a:r>
              <a:rPr lang="ru-RU" sz="1710" b="0" i="0" u="none" strike="noStrike" cap="none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новые клиенты</a:t>
            </a:r>
            <a:b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71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из этого канала</a:t>
            </a:r>
            <a:endParaRPr sz="171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87" name="Google Shape;28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931" y="2930915"/>
            <a:ext cx="246237" cy="24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541" y="2296184"/>
            <a:ext cx="277017" cy="27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544" y="3534885"/>
            <a:ext cx="277018" cy="27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2973" y="845621"/>
            <a:ext cx="2390832" cy="481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5B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e3302644f_0_270"/>
          <p:cNvSpPr txBox="1">
            <a:spLocks noGrp="1"/>
          </p:cNvSpPr>
          <p:nvPr>
            <p:ph type="title"/>
          </p:nvPr>
        </p:nvSpPr>
        <p:spPr>
          <a:xfrm>
            <a:off x="454905" y="148281"/>
            <a:ext cx="7888200" cy="100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125" tIns="36050" rIns="72125" bIns="360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2400" b="1" dirty="0" smtClean="0">
                <a:solidFill>
                  <a:srgbClr val="FFCC00"/>
                </a:solidFill>
                <a:latin typeface="Montserrat"/>
                <a:ea typeface="Montserrat"/>
                <a:cs typeface="Montserrat"/>
                <a:sym typeface="Montserrat"/>
              </a:rPr>
              <a:t>Кейс</a:t>
            </a:r>
            <a:r>
              <a:rPr lang="ru-RU" sz="2400" b="1" dirty="0">
                <a:solidFill>
                  <a:srgbClr val="FFCC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b="1" dirty="0" smtClean="0">
                <a:solidFill>
                  <a:srgbClr val="FFCC00"/>
                </a:solidFill>
                <a:latin typeface="Montserrat"/>
                <a:ea typeface="Montserrat"/>
                <a:cs typeface="Montserrat"/>
                <a:sym typeface="Montserrat"/>
              </a:rPr>
              <a:t>«Сертификаты»</a:t>
            </a:r>
            <a:endParaRPr sz="2400" b="1" dirty="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9" y="1149000"/>
            <a:ext cx="4184786" cy="4649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005" y="1149000"/>
            <a:ext cx="4633784" cy="464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  <a:latin typeface="Montserrat"/>
                <a:sym typeface="Montserrat"/>
              </a:rPr>
              <a:t>Статистика просмотров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9" y="1249735"/>
            <a:ext cx="8411290" cy="41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6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C00"/>
                </a:solidFill>
                <a:latin typeface="Montserrat"/>
                <a:sym typeface="Montserrat"/>
              </a:rPr>
              <a:t>Основная статистика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9" y="1143087"/>
            <a:ext cx="8870793" cy="3404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9" y="3472249"/>
            <a:ext cx="4297855" cy="23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0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0366339"/>
              </p:ext>
            </p:extLst>
          </p:nvPr>
        </p:nvGraphicFramePr>
        <p:xfrm>
          <a:off x="446924" y="1865871"/>
          <a:ext cx="8427307" cy="347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650">
                  <a:extLst>
                    <a:ext uri="{9D8B030D-6E8A-4147-A177-3AD203B41FA5}">
                      <a16:colId xmlns="" xmlns:a16="http://schemas.microsoft.com/office/drawing/2014/main" val="1767764465"/>
                    </a:ext>
                  </a:extLst>
                </a:gridCol>
                <a:gridCol w="1757600">
                  <a:extLst>
                    <a:ext uri="{9D8B030D-6E8A-4147-A177-3AD203B41FA5}">
                      <a16:colId xmlns="" xmlns:a16="http://schemas.microsoft.com/office/drawing/2014/main" val="1794617873"/>
                    </a:ext>
                  </a:extLst>
                </a:gridCol>
                <a:gridCol w="2880897">
                  <a:extLst>
                    <a:ext uri="{9D8B030D-6E8A-4147-A177-3AD203B41FA5}">
                      <a16:colId xmlns="" xmlns:a16="http://schemas.microsoft.com/office/drawing/2014/main" val="1546398857"/>
                    </a:ext>
                  </a:extLst>
                </a:gridCol>
                <a:gridCol w="2445160">
                  <a:extLst>
                    <a:ext uri="{9D8B030D-6E8A-4147-A177-3AD203B41FA5}">
                      <a16:colId xmlns="" xmlns:a16="http://schemas.microsoft.com/office/drawing/2014/main" val="2175028100"/>
                    </a:ext>
                  </a:extLst>
                </a:gridCol>
              </a:tblGrid>
              <a:tr h="83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2022 (ГОС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кешбэк</a:t>
                      </a:r>
                      <a:r>
                        <a:rPr lang="ru-RU" sz="1100" baseline="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r>
                        <a:rPr lang="en-US" sz="1100" dirty="0" smtClean="0">
                          <a:effectLst/>
                        </a:rPr>
                        <a:t> UDS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91728441"/>
                  </a:ext>
                </a:extLst>
              </a:tr>
              <a:tr h="65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Июнь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7 167 255,00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8 645 </a:t>
                      </a:r>
                      <a:r>
                        <a:rPr lang="ru-RU" sz="1200" dirty="0" smtClean="0">
                          <a:effectLst/>
                        </a:rPr>
                        <a:t>919,00  +20,6%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13 766 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187,00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+59,22%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5074631"/>
                  </a:ext>
                </a:extLst>
              </a:tr>
              <a:tr h="65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Июль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4 716 146,00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8 854 </a:t>
                      </a:r>
                      <a:r>
                        <a:rPr lang="ru-RU" sz="1200" dirty="0" smtClean="0">
                          <a:effectLst/>
                        </a:rPr>
                        <a:t>874,00  +87,75%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9 996 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003,00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 +12,88%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89953617"/>
                  </a:ext>
                </a:extLst>
              </a:tr>
              <a:tr h="65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Август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5 481 495,00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8 384 </a:t>
                      </a:r>
                      <a:r>
                        <a:rPr lang="ru-RU" sz="1200" dirty="0" smtClean="0">
                          <a:effectLst/>
                        </a:rPr>
                        <a:t>323,00  +52,95%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8 933 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239,00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+6,54%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90164326"/>
                  </a:ext>
                </a:extLst>
              </a:tr>
              <a:tr h="65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01.09. – 15.09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2 224 341,00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4 260 </a:t>
                      </a:r>
                      <a:r>
                        <a:rPr lang="ru-RU" sz="1200" dirty="0" smtClean="0">
                          <a:effectLst/>
                        </a:rPr>
                        <a:t>574.00  +91,54%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4 517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697,00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+6%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5970566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94808" y="364815"/>
            <a:ext cx="77315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по выручке и динамика продаж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2021-2023 год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4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5B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e3302644f_0_449"/>
          <p:cNvSpPr txBox="1">
            <a:spLocks noGrp="1"/>
          </p:cNvSpPr>
          <p:nvPr>
            <p:ph type="title"/>
          </p:nvPr>
        </p:nvSpPr>
        <p:spPr>
          <a:xfrm>
            <a:off x="628696" y="226012"/>
            <a:ext cx="78882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125" tIns="36050" rIns="72125" bIns="360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Arial"/>
              <a:buNone/>
            </a:pPr>
            <a:r>
              <a:rPr lang="ru-RU" sz="24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Итог:</a:t>
            </a:r>
            <a:endParaRPr sz="2400" b="1" dirty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g11e3302644f_0_449"/>
          <p:cNvSpPr txBox="1">
            <a:spLocks noGrp="1"/>
          </p:cNvSpPr>
          <p:nvPr>
            <p:ph idx="1"/>
          </p:nvPr>
        </p:nvSpPr>
        <p:spPr>
          <a:xfrm>
            <a:off x="522337" y="938925"/>
            <a:ext cx="8100900" cy="47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125" tIns="36050" rIns="72125" bIns="36050" anchor="t" anchorCtr="0">
            <a:normAutofit/>
          </a:bodyPr>
          <a:lstStyle/>
          <a:p>
            <a:pPr marL="35560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r>
              <a:rPr lang="ru-RU" sz="1700" dirty="0">
                <a:solidFill>
                  <a:srgbClr val="FFFFFF"/>
                </a:solidFill>
              </a:rPr>
              <a:t>Повышение прибыли не только в привлечении </a:t>
            </a:r>
            <a:r>
              <a:rPr lang="ru-RU" sz="1700" dirty="0" smtClean="0">
                <a:solidFill>
                  <a:srgbClr val="FFFFFF"/>
                </a:solidFill>
              </a:rPr>
              <a:t>новых клиентов, но и за счет увеличения среднего чека и увеличения частоты покупок</a:t>
            </a:r>
            <a:endParaRPr sz="1700" dirty="0">
              <a:solidFill>
                <a:srgbClr val="FFFFFF"/>
              </a:solidFill>
            </a:endParaRPr>
          </a:p>
          <a:p>
            <a:pPr marL="355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35560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r>
              <a:rPr lang="ru-RU" sz="1700" dirty="0">
                <a:solidFill>
                  <a:srgbClr val="FFFFFF"/>
                </a:solidFill>
              </a:rPr>
              <a:t>Будьте на одной волне с клиентами</a:t>
            </a:r>
            <a:endParaRPr sz="1700" dirty="0">
              <a:solidFill>
                <a:srgbClr val="FFFFFF"/>
              </a:solidFill>
            </a:endParaRPr>
          </a:p>
          <a:p>
            <a:pPr marL="355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35560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r>
              <a:rPr lang="ru-RU" sz="1700" dirty="0">
                <a:solidFill>
                  <a:srgbClr val="FFFFFF"/>
                </a:solidFill>
              </a:rPr>
              <a:t>Отказывайтесь от того, что нельзя измерить. Нельзя измерить - нельзя </a:t>
            </a:r>
            <a:r>
              <a:rPr lang="ru-RU" sz="1700" dirty="0" smtClean="0">
                <a:solidFill>
                  <a:srgbClr val="FFFFFF"/>
                </a:solidFill>
              </a:rPr>
              <a:t>контролировать</a:t>
            </a:r>
            <a:endParaRPr sz="1700" dirty="0">
              <a:solidFill>
                <a:srgbClr val="FFFFFF"/>
              </a:solidFill>
            </a:endParaRPr>
          </a:p>
          <a:p>
            <a:pPr marL="355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35560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ru-RU" sz="1700" dirty="0">
                <a:solidFill>
                  <a:srgbClr val="FFFFFF"/>
                </a:solidFill>
              </a:rPr>
              <a:t>Нужна </a:t>
            </a:r>
            <a:r>
              <a:rPr lang="ru-RU" sz="1700" b="1" dirty="0">
                <a:solidFill>
                  <a:schemeClr val="accent4"/>
                </a:solidFill>
              </a:rPr>
              <a:t>CRM</a:t>
            </a:r>
            <a:endParaRPr sz="1700" b="1" dirty="0">
              <a:solidFill>
                <a:schemeClr val="accent4"/>
              </a:solidFill>
            </a:endParaRPr>
          </a:p>
          <a:p>
            <a:pPr marL="355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35560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r>
              <a:rPr lang="ru-RU" sz="1700" dirty="0">
                <a:solidFill>
                  <a:srgbClr val="FFFFFF"/>
                </a:solidFill>
              </a:rPr>
              <a:t>Только ведение социальных сетей </a:t>
            </a:r>
            <a:r>
              <a:rPr lang="ru-RU" sz="1700" dirty="0" smtClean="0">
                <a:solidFill>
                  <a:srgbClr val="FFFFFF"/>
                </a:solidFill>
              </a:rPr>
              <a:t>(Телеграмм, </a:t>
            </a:r>
            <a:r>
              <a:rPr lang="ru-RU" sz="1700" dirty="0">
                <a:solidFill>
                  <a:srgbClr val="FFFFFF"/>
                </a:solidFill>
              </a:rPr>
              <a:t>VK) недостаточно для работы с клиентами. Это всего лишь один из </a:t>
            </a:r>
            <a:r>
              <a:rPr lang="ru-RU" sz="1700" dirty="0" smtClean="0">
                <a:solidFill>
                  <a:srgbClr val="FFFFFF"/>
                </a:solidFill>
              </a:rPr>
              <a:t>инструментов</a:t>
            </a:r>
          </a:p>
          <a:p>
            <a:pPr marL="35560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endParaRPr lang="ru-RU" sz="1700" dirty="0" smtClean="0">
              <a:solidFill>
                <a:srgbClr val="FFFFFF"/>
              </a:solidFill>
            </a:endParaRPr>
          </a:p>
          <a:p>
            <a:pPr marL="355600" indent="-285750">
              <a:lnSpc>
                <a:spcPct val="110000"/>
              </a:lnSpc>
              <a:buClr>
                <a:srgbClr val="FFFFFF"/>
              </a:buClr>
              <a:buSzPts val="1700"/>
              <a:buFont typeface="Montserrat"/>
              <a:buChar char="●"/>
            </a:pPr>
            <a:r>
              <a:rPr lang="ru-RU" sz="1700" dirty="0" smtClean="0">
                <a:solidFill>
                  <a:srgbClr val="FFFFFF"/>
                </a:solidFill>
              </a:rPr>
              <a:t>Внедряйте современные инструменты. Они дешевле и эффективнее. Например  Российская </a:t>
            </a:r>
            <a:r>
              <a:rPr lang="en-US" sz="1700" dirty="0" smtClean="0">
                <a:solidFill>
                  <a:srgbClr val="FFFFFF"/>
                </a:solidFill>
              </a:rPr>
              <a:t>CRM - </a:t>
            </a:r>
            <a:r>
              <a:rPr lang="ru-RU" sz="1700" dirty="0" smtClean="0">
                <a:solidFill>
                  <a:srgbClr val="FFFFFF"/>
                </a:solidFill>
              </a:rPr>
              <a:t>UDS платформа. Количество скачиваний покупателями достигло более 34,1 миллиона пользователей на дату Июль 2023г.</a:t>
            </a:r>
            <a:endParaRPr sz="1700" dirty="0">
              <a:solidFill>
                <a:srgbClr val="FFFFFF"/>
              </a:solidFill>
            </a:endParaRPr>
          </a:p>
          <a:p>
            <a:pPr marL="355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5B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1e3302644f_0_617"/>
          <p:cNvSpPr txBox="1">
            <a:spLocks noGrp="1"/>
          </p:cNvSpPr>
          <p:nvPr>
            <p:ph type="title"/>
          </p:nvPr>
        </p:nvSpPr>
        <p:spPr>
          <a:xfrm>
            <a:off x="628758" y="311607"/>
            <a:ext cx="78882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125" tIns="36050" rIns="72125" bIns="360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Arial"/>
              <a:buNone/>
            </a:pPr>
            <a:r>
              <a:rPr lang="ru-RU" sz="2500" b="1" dirty="0" smtClean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Почему </a:t>
            </a:r>
            <a:r>
              <a:rPr lang="en-US" sz="2500" b="1" dirty="0" smtClean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UDS</a:t>
            </a:r>
            <a:r>
              <a:rPr lang="ru-RU" sz="2500" b="1" dirty="0" smtClean="0">
                <a:solidFill>
                  <a:srgbClr val="FFB50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500" b="1" dirty="0">
              <a:solidFill>
                <a:srgbClr val="FFB5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g11e3302644f_0_617"/>
          <p:cNvSpPr txBox="1">
            <a:spLocks noGrp="1"/>
          </p:cNvSpPr>
          <p:nvPr>
            <p:ph idx="1"/>
          </p:nvPr>
        </p:nvSpPr>
        <p:spPr>
          <a:xfrm>
            <a:off x="628758" y="1349703"/>
            <a:ext cx="7888200" cy="4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125" tIns="36050" rIns="72125" bIns="36050" anchor="t" anchorCtr="0">
            <a:normAutofit/>
          </a:bodyPr>
          <a:lstStyle/>
          <a:p>
            <a:pPr marL="3556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ru-RU" sz="1900" dirty="0">
                <a:solidFill>
                  <a:schemeClr val="lt1"/>
                </a:solidFill>
              </a:rPr>
              <a:t>Готовое решение. Быстрая </a:t>
            </a:r>
            <a:r>
              <a:rPr lang="ru-RU" sz="1900" dirty="0" smtClean="0">
                <a:solidFill>
                  <a:schemeClr val="lt1"/>
                </a:solidFill>
              </a:rPr>
              <a:t>установка конечным клиентом</a:t>
            </a:r>
            <a:endParaRPr sz="1900" dirty="0">
              <a:solidFill>
                <a:schemeClr val="lt1"/>
              </a:solidFill>
            </a:endParaRPr>
          </a:p>
          <a:p>
            <a:pPr marL="355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</a:endParaRPr>
          </a:p>
          <a:p>
            <a:pPr marL="3556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-US" sz="1900" dirty="0" smtClean="0">
                <a:solidFill>
                  <a:schemeClr val="lt1"/>
                </a:solidFill>
              </a:rPr>
              <a:t>UDS </a:t>
            </a:r>
            <a:r>
              <a:rPr lang="ru-RU" sz="1900" dirty="0" smtClean="0">
                <a:solidFill>
                  <a:schemeClr val="lt1"/>
                </a:solidFill>
              </a:rPr>
              <a:t>Мобильное приложение - </a:t>
            </a:r>
            <a:r>
              <a:rPr lang="ru-RU" sz="1900" dirty="0" err="1">
                <a:solidFill>
                  <a:schemeClr val="lt1"/>
                </a:solidFill>
              </a:rPr>
              <a:t>агрегатор</a:t>
            </a:r>
            <a:r>
              <a:rPr lang="ru-RU" sz="1900" dirty="0">
                <a:solidFill>
                  <a:schemeClr val="lt1"/>
                </a:solidFill>
              </a:rPr>
              <a:t>. </a:t>
            </a:r>
            <a:r>
              <a:rPr lang="ru-RU" sz="1900" dirty="0" smtClean="0">
                <a:solidFill>
                  <a:schemeClr val="lt1"/>
                </a:solidFill>
              </a:rPr>
              <a:t> </a:t>
            </a:r>
            <a:r>
              <a:rPr lang="ru-RU" sz="1900" dirty="0" err="1" smtClean="0">
                <a:solidFill>
                  <a:schemeClr val="lt1"/>
                </a:solidFill>
              </a:rPr>
              <a:t>Агрегаторы</a:t>
            </a:r>
            <a:r>
              <a:rPr lang="ru-RU" sz="1900" dirty="0" smtClean="0">
                <a:solidFill>
                  <a:schemeClr val="lt1"/>
                </a:solidFill>
              </a:rPr>
              <a:t> </a:t>
            </a:r>
            <a:r>
              <a:rPr lang="ru-RU" sz="1900" dirty="0">
                <a:solidFill>
                  <a:schemeClr val="lt1"/>
                </a:solidFill>
              </a:rPr>
              <a:t>больше скачивают и меньше </a:t>
            </a:r>
            <a:r>
              <a:rPr lang="ru-RU" sz="1900" dirty="0" smtClean="0">
                <a:solidFill>
                  <a:schemeClr val="lt1"/>
                </a:solidFill>
              </a:rPr>
              <a:t>удаляют</a:t>
            </a:r>
            <a:endParaRPr sz="1900" dirty="0">
              <a:solidFill>
                <a:schemeClr val="lt1"/>
              </a:solidFill>
            </a:endParaRPr>
          </a:p>
          <a:p>
            <a:pPr marL="355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</a:endParaRPr>
          </a:p>
          <a:p>
            <a:pPr marL="3556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ru-RU" sz="1900" dirty="0">
                <a:solidFill>
                  <a:schemeClr val="lt1"/>
                </a:solidFill>
              </a:rPr>
              <a:t>Недорогая абонентская </a:t>
            </a:r>
            <a:r>
              <a:rPr lang="ru-RU" sz="1900" dirty="0" smtClean="0">
                <a:solidFill>
                  <a:schemeClr val="lt1"/>
                </a:solidFill>
              </a:rPr>
              <a:t>плата за обновления </a:t>
            </a:r>
            <a:r>
              <a:rPr lang="ru-RU" sz="1900" b="1" dirty="0" smtClean="0">
                <a:solidFill>
                  <a:srgbClr val="FFC000"/>
                </a:solidFill>
              </a:rPr>
              <a:t>(2400 </a:t>
            </a:r>
            <a:r>
              <a:rPr lang="ru-RU" sz="1900" b="1" dirty="0" err="1" smtClean="0">
                <a:solidFill>
                  <a:srgbClr val="FFC000"/>
                </a:solidFill>
              </a:rPr>
              <a:t>руб</a:t>
            </a:r>
            <a:r>
              <a:rPr lang="ru-RU" sz="1900" b="1" dirty="0" smtClean="0">
                <a:solidFill>
                  <a:srgbClr val="FFC000"/>
                </a:solidFill>
              </a:rPr>
              <a:t>/месяц) </a:t>
            </a:r>
            <a:r>
              <a:rPr lang="ru-RU" sz="1900" b="1" dirty="0" smtClean="0">
                <a:solidFill>
                  <a:schemeClr val="lt1"/>
                </a:solidFill>
              </a:rPr>
              <a:t>. </a:t>
            </a:r>
            <a:r>
              <a:rPr lang="ru-RU" sz="1900" dirty="0">
                <a:solidFill>
                  <a:schemeClr val="lt1"/>
                </a:solidFill>
              </a:rPr>
              <a:t>Соотношение цена-качество (много инструментов). </a:t>
            </a:r>
            <a:endParaRPr sz="1900" dirty="0">
              <a:solidFill>
                <a:schemeClr val="lt1"/>
              </a:solidFill>
            </a:endParaRPr>
          </a:p>
          <a:p>
            <a:pPr marL="355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</a:endParaRPr>
          </a:p>
          <a:p>
            <a:pPr marL="3556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ru-RU" sz="1900" dirty="0" smtClean="0">
                <a:solidFill>
                  <a:schemeClr val="lt1"/>
                </a:solidFill>
              </a:rPr>
              <a:t>Профессиональное сопровождение специалистом от компании сделает использование в бизнесе комфортным и понятным как сотрудникам и клиентам бизнеса</a:t>
            </a:r>
            <a:endParaRPr sz="1900" dirty="0">
              <a:solidFill>
                <a:schemeClr val="lt1"/>
              </a:solidFill>
            </a:endParaRPr>
          </a:p>
          <a:p>
            <a:pPr marL="355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</a:endParaRPr>
          </a:p>
          <a:p>
            <a:pPr marL="3556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ru-RU" sz="1900" dirty="0">
                <a:solidFill>
                  <a:schemeClr val="lt1"/>
                </a:solidFill>
              </a:rPr>
              <a:t>Продукт всегда развивается. </a:t>
            </a:r>
            <a:r>
              <a:rPr lang="ru-RU" sz="1900" dirty="0" smtClean="0">
                <a:solidFill>
                  <a:schemeClr val="lt1"/>
                </a:solidFill>
              </a:rPr>
              <a:t>Регулярные обновления  (каждые 2 недели)</a:t>
            </a:r>
            <a:endParaRPr sz="19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7db666670_0_7"/>
          <p:cNvSpPr txBox="1"/>
          <p:nvPr/>
        </p:nvSpPr>
        <p:spPr>
          <a:xfrm>
            <a:off x="322901" y="719095"/>
            <a:ext cx="830179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62"/>
              <a:buFont typeface="Arial"/>
              <a:buNone/>
            </a:pPr>
            <a:r>
              <a:rPr lang="ru-RU" sz="4800" b="1" i="0" u="none" strike="noStrike" cap="none" dirty="0" smtClean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 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62"/>
              <a:buFont typeface="Arial"/>
              <a:buNone/>
            </a:pPr>
            <a:endParaRPr lang="ru-RU" sz="2800" b="1" dirty="0" smtClean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62"/>
              <a:buFont typeface="Arial"/>
              <a:buNone/>
            </a:pPr>
            <a:r>
              <a:rPr lang="ru-RU" sz="2800" b="1" dirty="0" smtClean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Приглашаем вас в санаторий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62"/>
              <a:buFont typeface="Arial"/>
              <a:buNone/>
            </a:pPr>
            <a:endParaRPr sz="2800" b="1" i="0" u="none" strike="noStrike" cap="none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 descr="https://qr.uds.app/qrcode?s=300&amp;text=aHR0cHM6Ly91cmFsdmVuZWNpYS51ZHMuYXBwL2Mvam9pbj9yZWY9ZHV4YTU1MjY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810" y="2569108"/>
            <a:ext cx="2348881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itness-top.ru/upload/resize_cache/iblock/6e8/1496_513_1529d2c892e82ee6e8ed38716fa44e55f/6e869d51103f74995d167ae71feb47b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01" y="2742102"/>
            <a:ext cx="5840790" cy="20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60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625" y="1271239"/>
            <a:ext cx="8231029" cy="2631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Клиенты – это люди, ради которых мы создали свой бизнес!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30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371" name="Google Shape;371;g11e3302644f_0_785"/>
          <p:cNvSpPr txBox="1">
            <a:spLocks noGrp="1"/>
          </p:cNvSpPr>
          <p:nvPr>
            <p:ph type="ctrTitle"/>
          </p:nvPr>
        </p:nvSpPr>
        <p:spPr>
          <a:xfrm>
            <a:off x="612601" y="1451115"/>
            <a:ext cx="7920386" cy="114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125" tIns="36050" rIns="72125" bIns="3605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700"/>
            </a:pPr>
            <a:r>
              <a:rPr lang="ru-RU" sz="4400" b="1" dirty="0" smtClean="0">
                <a:solidFill>
                  <a:schemeClr val="bg1"/>
                </a:solidFill>
              </a:rPr>
              <a:t>ВЛАДИМИР ЕГОРОВИЧ ТИМОФЕЕВ</a:t>
            </a:r>
            <a:r>
              <a:rPr lang="ru-RU" sz="4400" b="1" dirty="0">
                <a:solidFill>
                  <a:schemeClr val="bg1"/>
                </a:solidFill>
              </a:rPr>
              <a:t/>
            </a:r>
            <a:br>
              <a:rPr lang="ru-RU" sz="4400" b="1" dirty="0">
                <a:solidFill>
                  <a:schemeClr val="bg1"/>
                </a:solidFill>
              </a:rPr>
            </a:br>
            <a:endParaRPr sz="4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g11e3302644f_0_785"/>
          <p:cNvSpPr txBox="1">
            <a:spLocks noGrp="1"/>
          </p:cNvSpPr>
          <p:nvPr>
            <p:ph type="subTitle" idx="1"/>
          </p:nvPr>
        </p:nvSpPr>
        <p:spPr>
          <a:xfrm>
            <a:off x="1143194" y="2147113"/>
            <a:ext cx="6859200" cy="189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125" tIns="36050" rIns="72125" bIns="36050" anchor="t" anchorCtr="0">
            <a:normAutofit/>
          </a:bodyPr>
          <a:lstStyle/>
          <a:p>
            <a:pPr marL="355600" lvl="0" indent="-3175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ru-RU" sz="25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Телефон: +79824400023</a:t>
            </a:r>
          </a:p>
          <a:p>
            <a:pPr marL="355600" lvl="0" indent="-317500"/>
            <a:r>
              <a:rPr lang="en-US" sz="25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E-mail</a:t>
            </a:r>
            <a:r>
              <a:rPr lang="ru-RU" sz="25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5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v.e.timofeev@mail.ru</a:t>
            </a:r>
            <a:endParaRPr lang="ru-RU" sz="2500" b="1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5600" lvl="0" indent="-317500"/>
            <a:endParaRPr sz="25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497" y="3586555"/>
            <a:ext cx="2368594" cy="201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41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20" y="247631"/>
            <a:ext cx="8231029" cy="3290997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71" y="920450"/>
            <a:ext cx="82882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                       МАРКЕТИНГ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системный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                   </a:t>
            </a:r>
            <a:r>
              <a:rPr lang="ru-RU" sz="4000" b="1" dirty="0" smtClean="0">
                <a:solidFill>
                  <a:schemeClr val="bg1"/>
                </a:solidFill>
              </a:rPr>
              <a:t>хаотичный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12" descr="https://www.pngall.com/wp-content/uploads/5/Versus-PNG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786" y="2061769"/>
            <a:ext cx="2715115" cy="2673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70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625" y="1099592"/>
            <a:ext cx="8231029" cy="30579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>
                <a:solidFill>
                  <a:schemeClr val="bg1"/>
                </a:solidFill>
              </a:rPr>
              <a:t>У большинства компаний МСП есть только хаотичный маркетинг.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Решения </a:t>
            </a:r>
            <a:r>
              <a:rPr lang="ru-RU" sz="3600" dirty="0">
                <a:solidFill>
                  <a:schemeClr val="bg1"/>
                </a:solidFill>
              </a:rPr>
              <a:t>принимаются  владельцем на </a:t>
            </a:r>
            <a:r>
              <a:rPr lang="ru-RU" sz="3600" dirty="0" smtClean="0">
                <a:solidFill>
                  <a:schemeClr val="bg1"/>
                </a:solidFill>
              </a:rPr>
              <a:t>эмоциях.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44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Хаотичный маркетинг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491" y="1347426"/>
            <a:ext cx="840765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300" dirty="0" smtClean="0"/>
              <a:t> </a:t>
            </a:r>
            <a:r>
              <a:rPr lang="ru-RU" sz="2300" b="1" dirty="0" smtClean="0">
                <a:solidFill>
                  <a:schemeClr val="bg1"/>
                </a:solidFill>
              </a:rPr>
              <a:t>- </a:t>
            </a:r>
            <a:r>
              <a:rPr lang="ru-RU" sz="2300" b="1" dirty="0" err="1" smtClean="0">
                <a:solidFill>
                  <a:schemeClr val="bg1"/>
                </a:solidFill>
              </a:rPr>
              <a:t>Единоразовые</a:t>
            </a:r>
            <a:r>
              <a:rPr lang="ru-RU" sz="2300" b="1" dirty="0" smtClean="0">
                <a:solidFill>
                  <a:schemeClr val="bg1"/>
                </a:solidFill>
              </a:rPr>
              <a:t> действия по работе с клиентами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300" b="1" dirty="0" smtClean="0">
                <a:solidFill>
                  <a:schemeClr val="bg1"/>
                </a:solidFill>
              </a:rPr>
              <a:t> Акции, маркетинговые гипотезы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300" b="1" dirty="0" smtClean="0">
                <a:solidFill>
                  <a:schemeClr val="bg1"/>
                </a:solidFill>
              </a:rPr>
              <a:t> Несистемные оповещение клиентов (напр. </a:t>
            </a:r>
            <a:r>
              <a:rPr lang="ru-RU" sz="2300" b="1" dirty="0">
                <a:solidFill>
                  <a:schemeClr val="bg1"/>
                </a:solidFill>
              </a:rPr>
              <a:t>п</a:t>
            </a:r>
            <a:r>
              <a:rPr lang="ru-RU" sz="2300" b="1" dirty="0" smtClean="0">
                <a:solidFill>
                  <a:schemeClr val="bg1"/>
                </a:solidFill>
              </a:rPr>
              <a:t>осты в </a:t>
            </a:r>
            <a:r>
              <a:rPr lang="ru-RU" sz="2300" b="1" dirty="0" err="1" smtClean="0">
                <a:solidFill>
                  <a:schemeClr val="bg1"/>
                </a:solidFill>
              </a:rPr>
              <a:t>соцсетях</a:t>
            </a:r>
            <a:r>
              <a:rPr lang="ru-RU" sz="2300" b="1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300" b="1" dirty="0" smtClean="0">
                <a:solidFill>
                  <a:schemeClr val="bg1"/>
                </a:solidFill>
              </a:rPr>
              <a:t> Для запуска необходимы время и силы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dirty="0"/>
          </a:p>
          <a:p>
            <a:pPr>
              <a:lnSpc>
                <a:spcPct val="150000"/>
              </a:lnSpc>
              <a:buFontTx/>
              <a:buChar char="-"/>
            </a:pPr>
            <a:endParaRPr lang="ru-RU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956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38020"/>
            <a:ext cx="8231029" cy="473080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Нужен хаотичный маркетинг?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3800" dirty="0" smtClean="0">
                <a:solidFill>
                  <a:schemeClr val="bg1"/>
                </a:solidFill>
              </a:rPr>
              <a:t>Конечно нужен, поиск новых точек роста</a:t>
            </a:r>
            <a:br>
              <a:rPr lang="ru-RU" sz="38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Но! Надо измерять и успехи превращать в систему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96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666" y="1161999"/>
            <a:ext cx="8231029" cy="23714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chemeClr val="bg1"/>
                </a:solidFill>
              </a:rPr>
              <a:t>Хаотичный маркетинг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900" b="1" dirty="0" smtClean="0">
                <a:solidFill>
                  <a:srgbClr val="FFFF00"/>
                </a:solidFill>
              </a:rPr>
              <a:t>НЕ </a:t>
            </a:r>
            <a:r>
              <a:rPr lang="ru-RU" sz="4900" b="1" dirty="0">
                <a:solidFill>
                  <a:srgbClr val="FFFF00"/>
                </a:solidFill>
              </a:rPr>
              <a:t>работает </a:t>
            </a:r>
            <a:r>
              <a:rPr lang="ru-RU" sz="4900" b="1" dirty="0" smtClean="0">
                <a:solidFill>
                  <a:schemeClr val="bg1"/>
                </a:solidFill>
              </a:rPr>
              <a:t>без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системного </a:t>
            </a:r>
            <a:r>
              <a:rPr lang="ru-RU" sz="4400" b="1" dirty="0">
                <a:solidFill>
                  <a:schemeClr val="bg1"/>
                </a:solidFill>
              </a:rPr>
              <a:t>маркетинга.</a:t>
            </a:r>
            <a:br>
              <a:rPr lang="ru-RU" sz="4400" b="1" dirty="0">
                <a:solidFill>
                  <a:schemeClr val="bg1"/>
                </a:solidFill>
              </a:rPr>
            </a:b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33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787588_123-p-strogie-foni-13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5588" cy="5943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Системный маркетинг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274" y="1377047"/>
            <a:ext cx="6813443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 - Необходим каждой компании. Статистика и аналитика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  Работает всегда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  Большинство процессов автоматизировано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  Работает без вашего участия. </a:t>
            </a:r>
            <a:r>
              <a:rPr lang="ru-RU" sz="2000" dirty="0">
                <a:solidFill>
                  <a:schemeClr val="bg1"/>
                </a:solidFill>
              </a:rPr>
              <a:t>Г</a:t>
            </a:r>
            <a:r>
              <a:rPr lang="ru-RU" sz="2000" dirty="0" smtClean="0">
                <a:solidFill>
                  <a:schemeClr val="bg1"/>
                </a:solidFill>
              </a:rPr>
              <a:t>отовый отлаженный процесс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  Работает с клиентами и приводит новых клиентов почти автоматически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61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587</Words>
  <Application>Microsoft Office PowerPoint</Application>
  <PresentationFormat>Произвольный</PresentationFormat>
  <Paragraphs>155</Paragraphs>
  <Slides>30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 Light</vt:lpstr>
      <vt:lpstr>Calibri</vt:lpstr>
      <vt:lpstr>Montserrat</vt:lpstr>
      <vt:lpstr>Montserrat Medium</vt:lpstr>
      <vt:lpstr>Times New Roman</vt:lpstr>
      <vt:lpstr>Тема Office</vt:lpstr>
      <vt:lpstr>Использование IT – решений для масштабирования и увеличения прибыли МСП в сфере товаров и услуг  </vt:lpstr>
      <vt:lpstr>Слайд 2</vt:lpstr>
      <vt:lpstr>Клиенты – это люди, ради которых мы создали свой бизнес!</vt:lpstr>
      <vt:lpstr> </vt:lpstr>
      <vt:lpstr>  У большинства компаний МСП есть только хаотичный маркетинг.   Решения принимаются  владельцем на эмоциях. </vt:lpstr>
      <vt:lpstr>Хаотичный маркетинг </vt:lpstr>
      <vt:lpstr>Нужен хаотичный маркетинг?  Конечно нужен, поиск новых точек роста  Но! Надо измерять и успехи превращать в систему </vt:lpstr>
      <vt:lpstr> Хаотичный маркетинг  НЕ работает без  системного маркетинга. </vt:lpstr>
      <vt:lpstr>Системный маркетинг</vt:lpstr>
      <vt:lpstr>С чего начинается  маркетинг? Какой инструмент первый?</vt:lpstr>
      <vt:lpstr>Структура системного маркетинга</vt:lpstr>
      <vt:lpstr>Слайд 12</vt:lpstr>
      <vt:lpstr>Механизм работы платформы UDS</vt:lpstr>
      <vt:lpstr>Слайд 14</vt:lpstr>
      <vt:lpstr>Слайд 15</vt:lpstr>
      <vt:lpstr>Слайд 16</vt:lpstr>
      <vt:lpstr>Слайд 17</vt:lpstr>
      <vt:lpstr>Слайд 18</vt:lpstr>
      <vt:lpstr> Запуск рекламной кампании  ООО «Санаторий «Уральская Венеция» с местным производителем «Маслозавод Нытвенский» на текущую дату по этому источнику трафика оцифровано более 1300 клиентов, акция еще в работе</vt:lpstr>
      <vt:lpstr>Слайд 20</vt:lpstr>
      <vt:lpstr>Слайд 21</vt:lpstr>
      <vt:lpstr>Слайд 22</vt:lpstr>
      <vt:lpstr>Кейс «Сертификаты»</vt:lpstr>
      <vt:lpstr>Статистика просмотров</vt:lpstr>
      <vt:lpstr>Основная статистика</vt:lpstr>
      <vt:lpstr>Слайд 26</vt:lpstr>
      <vt:lpstr>Итог:</vt:lpstr>
      <vt:lpstr>Почему UDS:</vt:lpstr>
      <vt:lpstr>Слайд 29</vt:lpstr>
      <vt:lpstr>ВЛАДИМИР ЕГОРОВИЧ ТИМОФЕЕВ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Ирина</cp:lastModifiedBy>
  <cp:revision>109</cp:revision>
  <dcterms:created xsi:type="dcterms:W3CDTF">2021-12-22T01:27:02Z</dcterms:created>
  <dcterms:modified xsi:type="dcterms:W3CDTF">2023-09-25T09:13:24Z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2022-01-30T00:00:00Z</vt:filetime>
  </property>
  <property fmtid="{D5CDD505-2E9C-101B-9397-08002B2CF9AE}" pid="3" name="LastSaved">
    <vt:filetime>2022-01-30T00:00:00Z</vt:filetime>
  </property>
</Properties>
</file>